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Lato Bold" panose="020F0502020204030203" pitchFamily="34" charset="0"/>
      <p:regular r:id="rId14"/>
      <p:bold r:id="rId15"/>
    </p:embeddedFont>
    <p:embeddedFont>
      <p:font typeface="Ubuntu" panose="020B0504030602030204" pitchFamily="34" charset="0"/>
      <p:regular r:id="rId16"/>
      <p:bold r:id="rId17"/>
      <p:italic r:id="rId18"/>
      <p:boldItalic r:id="rId19"/>
    </p:embeddedFont>
    <p:embeddedFont>
      <p:font typeface="Ubuntu Bold" panose="020B080403060203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 2023 roku w naszym algorytmie użyto słowa "żydówa" 2381 razy, żydówy 450 razy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żyd/ inne antysemickie skojarzenia jako obelga są elementem walki politycznej - obrażania i zdyskredytowania. </a:t>
            </a:r>
          </a:p>
          <a:p>
            <a:endParaRPr lang="en-US"/>
          </a:p>
          <a:p>
            <a:r>
              <a:rPr lang="en-US"/>
              <a:t>dostaje się zarówno kobietom jak i mężczyzną tylko u kobiet zawsze jest to skorelowane z wątkami seksistowskimi </a:t>
            </a:r>
          </a:p>
          <a:p>
            <a:endParaRPr lang="en-US"/>
          </a:p>
          <a:p>
            <a:r>
              <a:rPr lang="en-US"/>
              <a:t>odnotowaliśmy 2 nagonki na osoby w ubiegłym roku i były to kobiety Holland i Magda (poszkodowana przez Brauna)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Przejawy antysemityzmu po 7 października 2023</a:t>
            </a:r>
          </a:p>
          <a:p>
            <a:endParaRPr lang="en-US"/>
          </a:p>
          <a:p>
            <a:r>
              <a:rPr lang="en-US"/>
              <a:t>Od października 2023 wzrosły o 800% w stosunku do raportów z miesiąca poprzedniego.</a:t>
            </a:r>
          </a:p>
          <a:p>
            <a:endParaRPr lang="en-US"/>
          </a:p>
          <a:p>
            <a:r>
              <a:rPr lang="en-US"/>
              <a:t>Antysemickie hasła pojawiły się od razu po ataku terrorystycznym Hamasu na państwo Izrael, zanim ten zdołał w jakikolwiek sposób odpowiedzieć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Oferujemy poradnictwo dla osób doświadczających incydentów o charakterze antysemickim.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Oferujemy poradnictwo dla osób doświadczających incydentów o charakterze antysemickim.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Oferujemy poradnictwo dla osób doświadczających incydentów o charakterze antysemickim.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hyperlink" Target="http://zgloantysemityzm.pl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09600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1028700"/>
            <a:ext cx="1940131" cy="2617377"/>
          </a:xfrm>
          <a:custGeom>
            <a:avLst/>
            <a:gdLst/>
            <a:ahLst/>
            <a:cxnLst/>
            <a:rect l="l" t="t" r="r" b="b"/>
            <a:pathLst>
              <a:path w="1940131" h="2617377">
                <a:moveTo>
                  <a:pt x="0" y="0"/>
                </a:moveTo>
                <a:lnTo>
                  <a:pt x="1940131" y="0"/>
                </a:lnTo>
                <a:lnTo>
                  <a:pt x="1940131" y="2617377"/>
                </a:lnTo>
                <a:lnTo>
                  <a:pt x="0" y="2617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2725938" y="4708507"/>
            <a:ext cx="12636630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Ubuntu Bold"/>
              </a:rPr>
              <a:t>the Jewish Association Czulent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9347" y="631208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1565755" y="2068538"/>
            <a:ext cx="1904597" cy="1904597"/>
          </a:xfrm>
          <a:custGeom>
            <a:avLst/>
            <a:gdLst/>
            <a:ahLst/>
            <a:cxnLst/>
            <a:rect l="l" t="t" r="r" b="b"/>
            <a:pathLst>
              <a:path w="1904597" h="1904597">
                <a:moveTo>
                  <a:pt x="0" y="0"/>
                </a:moveTo>
                <a:lnTo>
                  <a:pt x="1904598" y="0"/>
                </a:lnTo>
                <a:lnTo>
                  <a:pt x="1904598" y="1904598"/>
                </a:lnTo>
                <a:lnTo>
                  <a:pt x="0" y="1904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3689428" y="2566546"/>
            <a:ext cx="4388262" cy="908583"/>
          </a:xfrm>
          <a:custGeom>
            <a:avLst/>
            <a:gdLst/>
            <a:ahLst/>
            <a:cxnLst/>
            <a:rect l="l" t="t" r="r" b="b"/>
            <a:pathLst>
              <a:path w="4388262" h="908583">
                <a:moveTo>
                  <a:pt x="0" y="0"/>
                </a:moveTo>
                <a:lnTo>
                  <a:pt x="4388262" y="0"/>
                </a:lnTo>
                <a:lnTo>
                  <a:pt x="4388262" y="908583"/>
                </a:lnTo>
                <a:lnTo>
                  <a:pt x="0" y="9085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8296765" y="2068538"/>
            <a:ext cx="3688268" cy="1904597"/>
          </a:xfrm>
          <a:custGeom>
            <a:avLst/>
            <a:gdLst/>
            <a:ahLst/>
            <a:cxnLst/>
            <a:rect l="l" t="t" r="r" b="b"/>
            <a:pathLst>
              <a:path w="3688268" h="1904597">
                <a:moveTo>
                  <a:pt x="0" y="0"/>
                </a:moveTo>
                <a:lnTo>
                  <a:pt x="3688268" y="0"/>
                </a:lnTo>
                <a:lnTo>
                  <a:pt x="3688268" y="1904598"/>
                </a:lnTo>
                <a:lnTo>
                  <a:pt x="0" y="1904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2204108" y="2476205"/>
            <a:ext cx="4809733" cy="749114"/>
          </a:xfrm>
          <a:custGeom>
            <a:avLst/>
            <a:gdLst/>
            <a:ahLst/>
            <a:cxnLst/>
            <a:rect l="l" t="t" r="r" b="b"/>
            <a:pathLst>
              <a:path w="4809733" h="749114">
                <a:moveTo>
                  <a:pt x="0" y="0"/>
                </a:moveTo>
                <a:lnTo>
                  <a:pt x="4809733" y="0"/>
                </a:lnTo>
                <a:lnTo>
                  <a:pt x="4809733" y="749114"/>
                </a:lnTo>
                <a:lnTo>
                  <a:pt x="0" y="749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493973" y="4525586"/>
            <a:ext cx="4292633" cy="1795897"/>
          </a:xfrm>
          <a:custGeom>
            <a:avLst/>
            <a:gdLst/>
            <a:ahLst/>
            <a:cxnLst/>
            <a:rect l="l" t="t" r="r" b="b"/>
            <a:pathLst>
              <a:path w="4292633" h="1795897">
                <a:moveTo>
                  <a:pt x="0" y="0"/>
                </a:moveTo>
                <a:lnTo>
                  <a:pt x="4292633" y="0"/>
                </a:lnTo>
                <a:lnTo>
                  <a:pt x="4292633" y="1795897"/>
                </a:lnTo>
                <a:lnTo>
                  <a:pt x="0" y="17958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5496532" y="4230657"/>
            <a:ext cx="2385756" cy="2385756"/>
          </a:xfrm>
          <a:custGeom>
            <a:avLst/>
            <a:gdLst/>
            <a:ahLst/>
            <a:cxnLst/>
            <a:rect l="l" t="t" r="r" b="b"/>
            <a:pathLst>
              <a:path w="2385756" h="2385756">
                <a:moveTo>
                  <a:pt x="0" y="0"/>
                </a:moveTo>
                <a:lnTo>
                  <a:pt x="2385756" y="0"/>
                </a:lnTo>
                <a:lnTo>
                  <a:pt x="2385756" y="2385756"/>
                </a:lnTo>
                <a:lnTo>
                  <a:pt x="0" y="23857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8475075" y="5423535"/>
            <a:ext cx="3253342" cy="1091952"/>
          </a:xfrm>
          <a:custGeom>
            <a:avLst/>
            <a:gdLst/>
            <a:ahLst/>
            <a:cxnLst/>
            <a:rect l="l" t="t" r="r" b="b"/>
            <a:pathLst>
              <a:path w="3253342" h="1091952">
                <a:moveTo>
                  <a:pt x="0" y="0"/>
                </a:moveTo>
                <a:lnTo>
                  <a:pt x="3253341" y="0"/>
                </a:lnTo>
                <a:lnTo>
                  <a:pt x="3253341" y="1091952"/>
                </a:lnTo>
                <a:lnTo>
                  <a:pt x="0" y="10919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2139393" y="4764108"/>
            <a:ext cx="3448226" cy="1093340"/>
          </a:xfrm>
          <a:custGeom>
            <a:avLst/>
            <a:gdLst/>
            <a:ahLst/>
            <a:cxnLst/>
            <a:rect l="l" t="t" r="r" b="b"/>
            <a:pathLst>
              <a:path w="3448226" h="1093340">
                <a:moveTo>
                  <a:pt x="0" y="0"/>
                </a:moveTo>
                <a:lnTo>
                  <a:pt x="3448226" y="0"/>
                </a:lnTo>
                <a:lnTo>
                  <a:pt x="3448226" y="1093340"/>
                </a:lnTo>
                <a:lnTo>
                  <a:pt x="0" y="1093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761747" y="6873933"/>
            <a:ext cx="2931428" cy="1993802"/>
          </a:xfrm>
          <a:custGeom>
            <a:avLst/>
            <a:gdLst/>
            <a:ahLst/>
            <a:cxnLst/>
            <a:rect l="l" t="t" r="r" b="b"/>
            <a:pathLst>
              <a:path w="2931428" h="1993802">
                <a:moveTo>
                  <a:pt x="0" y="0"/>
                </a:moveTo>
                <a:lnTo>
                  <a:pt x="2931428" y="0"/>
                </a:lnTo>
                <a:lnTo>
                  <a:pt x="2931428" y="1993802"/>
                </a:lnTo>
                <a:lnTo>
                  <a:pt x="0" y="19938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5097623" y="6831804"/>
            <a:ext cx="1933306" cy="2426496"/>
          </a:xfrm>
          <a:custGeom>
            <a:avLst/>
            <a:gdLst/>
            <a:ahLst/>
            <a:cxnLst/>
            <a:rect l="l" t="t" r="r" b="b"/>
            <a:pathLst>
              <a:path w="1933306" h="2426496">
                <a:moveTo>
                  <a:pt x="0" y="0"/>
                </a:moveTo>
                <a:lnTo>
                  <a:pt x="1933305" y="0"/>
                </a:lnTo>
                <a:lnTo>
                  <a:pt x="1933305" y="2426496"/>
                </a:lnTo>
                <a:lnTo>
                  <a:pt x="0" y="24264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7430978" y="7024067"/>
            <a:ext cx="1845298" cy="1843668"/>
          </a:xfrm>
          <a:custGeom>
            <a:avLst/>
            <a:gdLst/>
            <a:ahLst/>
            <a:cxnLst/>
            <a:rect l="l" t="t" r="r" b="b"/>
            <a:pathLst>
              <a:path w="1845298" h="1843668">
                <a:moveTo>
                  <a:pt x="0" y="0"/>
                </a:moveTo>
                <a:lnTo>
                  <a:pt x="1845299" y="0"/>
                </a:lnTo>
                <a:lnTo>
                  <a:pt x="1845299" y="1843668"/>
                </a:lnTo>
                <a:lnTo>
                  <a:pt x="0" y="18436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9676327" y="6958951"/>
            <a:ext cx="1908784" cy="1908784"/>
          </a:xfrm>
          <a:custGeom>
            <a:avLst/>
            <a:gdLst/>
            <a:ahLst/>
            <a:cxnLst/>
            <a:rect l="l" t="t" r="r" b="b"/>
            <a:pathLst>
              <a:path w="1908784" h="1908784">
                <a:moveTo>
                  <a:pt x="0" y="0"/>
                </a:moveTo>
                <a:lnTo>
                  <a:pt x="1908783" y="0"/>
                </a:lnTo>
                <a:lnTo>
                  <a:pt x="1908783" y="1908784"/>
                </a:lnTo>
                <a:lnTo>
                  <a:pt x="0" y="19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11728416" y="7061770"/>
            <a:ext cx="1431555" cy="1431555"/>
          </a:xfrm>
          <a:custGeom>
            <a:avLst/>
            <a:gdLst/>
            <a:ahLst/>
            <a:cxnLst/>
            <a:rect l="l" t="t" r="r" b="b"/>
            <a:pathLst>
              <a:path w="1431555" h="1431555">
                <a:moveTo>
                  <a:pt x="0" y="0"/>
                </a:moveTo>
                <a:lnTo>
                  <a:pt x="1431555" y="0"/>
                </a:lnTo>
                <a:lnTo>
                  <a:pt x="1431555" y="1431555"/>
                </a:lnTo>
                <a:lnTo>
                  <a:pt x="0" y="14315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13560021" y="7061770"/>
            <a:ext cx="1552408" cy="1552408"/>
          </a:xfrm>
          <a:custGeom>
            <a:avLst/>
            <a:gdLst/>
            <a:ahLst/>
            <a:cxnLst/>
            <a:rect l="l" t="t" r="r" b="b"/>
            <a:pathLst>
              <a:path w="1552408" h="1552408">
                <a:moveTo>
                  <a:pt x="0" y="0"/>
                </a:moveTo>
                <a:lnTo>
                  <a:pt x="1552408" y="0"/>
                </a:lnTo>
                <a:lnTo>
                  <a:pt x="1552408" y="1552408"/>
                </a:lnTo>
                <a:lnTo>
                  <a:pt x="0" y="15524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>
            <a:off x="13863506" y="5969511"/>
            <a:ext cx="3395794" cy="938929"/>
          </a:xfrm>
          <a:custGeom>
            <a:avLst/>
            <a:gdLst/>
            <a:ahLst/>
            <a:cxnLst/>
            <a:rect l="l" t="t" r="r" b="b"/>
            <a:pathLst>
              <a:path w="3395794" h="938929">
                <a:moveTo>
                  <a:pt x="0" y="0"/>
                </a:moveTo>
                <a:lnTo>
                  <a:pt x="3395794" y="0"/>
                </a:lnTo>
                <a:lnTo>
                  <a:pt x="3395794" y="938929"/>
                </a:lnTo>
                <a:lnTo>
                  <a:pt x="0" y="9389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10898212" y="1192999"/>
            <a:ext cx="2797920" cy="875540"/>
          </a:xfrm>
          <a:custGeom>
            <a:avLst/>
            <a:gdLst/>
            <a:ahLst/>
            <a:cxnLst/>
            <a:rect l="l" t="t" r="r" b="b"/>
            <a:pathLst>
              <a:path w="2797920" h="875540">
                <a:moveTo>
                  <a:pt x="0" y="0"/>
                </a:moveTo>
                <a:lnTo>
                  <a:pt x="2797921" y="0"/>
                </a:lnTo>
                <a:lnTo>
                  <a:pt x="2797921" y="875539"/>
                </a:lnTo>
                <a:lnTo>
                  <a:pt x="0" y="87553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5512479" y="7184665"/>
            <a:ext cx="1277912" cy="1277912"/>
          </a:xfrm>
          <a:custGeom>
            <a:avLst/>
            <a:gdLst/>
            <a:ahLst/>
            <a:cxnLst/>
            <a:rect l="l" t="t" r="r" b="b"/>
            <a:pathLst>
              <a:path w="1277912" h="1277912">
                <a:moveTo>
                  <a:pt x="0" y="0"/>
                </a:moveTo>
                <a:lnTo>
                  <a:pt x="1277913" y="0"/>
                </a:lnTo>
                <a:lnTo>
                  <a:pt x="1277913" y="1277912"/>
                </a:lnTo>
                <a:lnTo>
                  <a:pt x="0" y="127791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15666558" y="3555775"/>
            <a:ext cx="1347283" cy="1349764"/>
          </a:xfrm>
          <a:custGeom>
            <a:avLst/>
            <a:gdLst/>
            <a:ahLst/>
            <a:cxnLst/>
            <a:rect l="l" t="t" r="r" b="b"/>
            <a:pathLst>
              <a:path w="1347283" h="1349764">
                <a:moveTo>
                  <a:pt x="0" y="0"/>
                </a:moveTo>
                <a:lnTo>
                  <a:pt x="1347283" y="0"/>
                </a:lnTo>
                <a:lnTo>
                  <a:pt x="1347283" y="1349764"/>
                </a:lnTo>
                <a:lnTo>
                  <a:pt x="0" y="134976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964767" y="3973136"/>
            <a:ext cx="1593960" cy="1581945"/>
          </a:xfrm>
          <a:custGeom>
            <a:avLst/>
            <a:gdLst/>
            <a:ahLst/>
            <a:cxnLst/>
            <a:rect l="l" t="t" r="r" b="b"/>
            <a:pathLst>
              <a:path w="1593960" h="1581945">
                <a:moveTo>
                  <a:pt x="0" y="0"/>
                </a:moveTo>
                <a:lnTo>
                  <a:pt x="1593960" y="0"/>
                </a:lnTo>
                <a:lnTo>
                  <a:pt x="1593960" y="1581945"/>
                </a:lnTo>
                <a:lnTo>
                  <a:pt x="0" y="158194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4067592" y="3476599"/>
            <a:ext cx="1428940" cy="1428940"/>
          </a:xfrm>
          <a:custGeom>
            <a:avLst/>
            <a:gdLst/>
            <a:ahLst/>
            <a:cxnLst/>
            <a:rect l="l" t="t" r="r" b="b"/>
            <a:pathLst>
              <a:path w="1428940" h="1428940">
                <a:moveTo>
                  <a:pt x="0" y="0"/>
                </a:moveTo>
                <a:lnTo>
                  <a:pt x="1428940" y="0"/>
                </a:lnTo>
                <a:lnTo>
                  <a:pt x="1428940" y="1428940"/>
                </a:lnTo>
                <a:lnTo>
                  <a:pt x="0" y="142894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9144000" y="3744596"/>
            <a:ext cx="1678939" cy="1678939"/>
          </a:xfrm>
          <a:custGeom>
            <a:avLst/>
            <a:gdLst/>
            <a:ahLst/>
            <a:cxnLst/>
            <a:rect l="l" t="t" r="r" b="b"/>
            <a:pathLst>
              <a:path w="1678939" h="1678939">
                <a:moveTo>
                  <a:pt x="0" y="0"/>
                </a:moveTo>
                <a:lnTo>
                  <a:pt x="1678939" y="0"/>
                </a:lnTo>
                <a:lnTo>
                  <a:pt x="1678939" y="1678939"/>
                </a:lnTo>
                <a:lnTo>
                  <a:pt x="0" y="167893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14336225" y="992292"/>
            <a:ext cx="1041733" cy="1039838"/>
          </a:xfrm>
          <a:custGeom>
            <a:avLst/>
            <a:gdLst/>
            <a:ahLst/>
            <a:cxnLst/>
            <a:rect l="l" t="t" r="r" b="b"/>
            <a:pathLst>
              <a:path w="1041733" h="1039838">
                <a:moveTo>
                  <a:pt x="0" y="0"/>
                </a:moveTo>
                <a:lnTo>
                  <a:pt x="1041733" y="0"/>
                </a:lnTo>
                <a:lnTo>
                  <a:pt x="1041733" y="1039838"/>
                </a:lnTo>
                <a:lnTo>
                  <a:pt x="0" y="10398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6" name="TextBox 26"/>
          <p:cNvSpPr txBox="1"/>
          <p:nvPr/>
        </p:nvSpPr>
        <p:spPr>
          <a:xfrm>
            <a:off x="1028700" y="955315"/>
            <a:ext cx="9354421" cy="55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Ubuntu Bold"/>
              </a:rPr>
              <a:t>Cooperation of the Jewish Association Czulent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09600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1028700"/>
            <a:ext cx="1943100" cy="2590800"/>
          </a:xfrm>
          <a:custGeom>
            <a:avLst/>
            <a:gdLst/>
            <a:ahLst/>
            <a:cxnLst/>
            <a:rect l="l" t="t" r="r" b="b"/>
            <a:pathLst>
              <a:path w="1635726" h="2206713">
                <a:moveTo>
                  <a:pt x="0" y="0"/>
                </a:moveTo>
                <a:lnTo>
                  <a:pt x="1635726" y="0"/>
                </a:lnTo>
                <a:lnTo>
                  <a:pt x="1635726" y="2206713"/>
                </a:lnTo>
                <a:lnTo>
                  <a:pt x="0" y="2206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2825685" y="4545965"/>
            <a:ext cx="12636630" cy="111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Ubuntu Bold"/>
              </a:rPr>
              <a:t>THANK YOU!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Ubuntu Bold"/>
              </a:rPr>
              <a:t>anna.zielinska@czulent.pl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9347" y="565527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79814" y="2413634"/>
            <a:ext cx="5328371" cy="53283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747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-114300"/>
              <a:ext cx="6604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9"/>
                </a:lnSpc>
              </a:pPr>
              <a:r>
                <a:rPr lang="en-US" sz="9600">
                  <a:solidFill>
                    <a:srgbClr val="FF66C4"/>
                  </a:solidFill>
                  <a:latin typeface="Lato Bold"/>
                </a:rPr>
                <a:t>894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41517" y="1209116"/>
            <a:ext cx="6070839" cy="52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9"/>
              </a:lnSpc>
            </a:pPr>
            <a:r>
              <a:rPr lang="en-US" sz="3014">
                <a:solidFill>
                  <a:srgbClr val="000000"/>
                </a:solidFill>
                <a:latin typeface="Ubuntu Bold"/>
              </a:rPr>
              <a:t>Incidents in the final report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3814" y="631208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4838827"/>
            <a:ext cx="8626120" cy="53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Ubuntu Bold"/>
              </a:rPr>
              <a:t>Persons affected by antisemitic incidents 2023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940" y="888350"/>
            <a:ext cx="7400297" cy="8526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31208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4838827"/>
            <a:ext cx="6718233" cy="53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Ubuntu Bold"/>
              </a:rPr>
              <a:t>Gender in antisemitic incidents 2023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826" y="1190907"/>
            <a:ext cx="9287056" cy="7905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09600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10318998" y="8019760"/>
            <a:ext cx="1052528" cy="1052528"/>
          </a:xfrm>
          <a:custGeom>
            <a:avLst/>
            <a:gdLst/>
            <a:ahLst/>
            <a:cxnLst/>
            <a:rect l="l" t="t" r="r" b="b"/>
            <a:pathLst>
              <a:path w="1052528" h="1052528">
                <a:moveTo>
                  <a:pt x="0" y="0"/>
                </a:moveTo>
                <a:lnTo>
                  <a:pt x="1052528" y="0"/>
                </a:lnTo>
                <a:lnTo>
                  <a:pt x="1052528" y="1052528"/>
                </a:lnTo>
                <a:lnTo>
                  <a:pt x="0" y="1052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2222523" y="4819301"/>
            <a:ext cx="3851527" cy="52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9"/>
              </a:lnSpc>
            </a:pPr>
            <a:r>
              <a:rPr lang="en-US" sz="3014">
                <a:solidFill>
                  <a:srgbClr val="000000"/>
                </a:solidFill>
                <a:latin typeface="Ubuntu Bold"/>
              </a:rPr>
              <a:t>Cross-discrimination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084" y="451620"/>
            <a:ext cx="9477294" cy="93829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31208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4822897"/>
            <a:ext cx="7197994" cy="53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Ubuntu Bold"/>
              </a:rPr>
              <a:t>Creators of antisemitic content in 2023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032" y="1671763"/>
            <a:ext cx="6786327" cy="6911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09600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399" y="-543607"/>
            <a:ext cx="9823416" cy="108797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09600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2081231"/>
            <a:ext cx="4774453" cy="1062790"/>
            <a:chOff x="0" y="0"/>
            <a:chExt cx="6365937" cy="14170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2710" cy="1417053"/>
            </a:xfrm>
            <a:custGeom>
              <a:avLst/>
              <a:gdLst/>
              <a:ahLst/>
              <a:cxnLst/>
              <a:rect l="l" t="t" r="r" b="b"/>
              <a:pathLst>
                <a:path w="2432710" h="1417053">
                  <a:moveTo>
                    <a:pt x="0" y="0"/>
                  </a:moveTo>
                  <a:lnTo>
                    <a:pt x="2432710" y="0"/>
                  </a:lnTo>
                  <a:lnTo>
                    <a:pt x="2432710" y="1417053"/>
                  </a:lnTo>
                  <a:lnTo>
                    <a:pt x="0" y="1417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242569" y="80189"/>
              <a:ext cx="4123368" cy="519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4"/>
                </a:lnSpc>
              </a:pPr>
              <a:r>
                <a:rPr lang="en-US" sz="2288">
                  <a:solidFill>
                    <a:srgbClr val="000000"/>
                  </a:solidFill>
                  <a:latin typeface="Lato Bold"/>
                  <a:hlinkClick r:id="rId5" tooltip="http://zgloantysemityzm.pl/"/>
                </a:rPr>
                <a:t>zglosantysemityzm.</a:t>
              </a:r>
              <a:r>
                <a:rPr lang="en-US" sz="2288">
                  <a:solidFill>
                    <a:srgbClr val="000000"/>
                  </a:solidFill>
                  <a:latin typeface="Lato Bold"/>
                </a:rPr>
                <a:t>pl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3715521"/>
            <a:ext cx="951580" cy="951580"/>
          </a:xfrm>
          <a:custGeom>
            <a:avLst/>
            <a:gdLst/>
            <a:ahLst/>
            <a:cxnLst/>
            <a:rect l="l" t="t" r="r" b="b"/>
            <a:pathLst>
              <a:path w="951580" h="951580">
                <a:moveTo>
                  <a:pt x="0" y="0"/>
                </a:moveTo>
                <a:lnTo>
                  <a:pt x="951580" y="0"/>
                </a:lnTo>
                <a:lnTo>
                  <a:pt x="951580" y="951579"/>
                </a:lnTo>
                <a:lnTo>
                  <a:pt x="0" y="951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028700" y="5238600"/>
            <a:ext cx="951580" cy="951580"/>
          </a:xfrm>
          <a:custGeom>
            <a:avLst/>
            <a:gdLst/>
            <a:ahLst/>
            <a:cxnLst/>
            <a:rect l="l" t="t" r="r" b="b"/>
            <a:pathLst>
              <a:path w="951580" h="951580">
                <a:moveTo>
                  <a:pt x="0" y="0"/>
                </a:moveTo>
                <a:lnTo>
                  <a:pt x="951580" y="0"/>
                </a:lnTo>
                <a:lnTo>
                  <a:pt x="951580" y="951580"/>
                </a:lnTo>
                <a:lnTo>
                  <a:pt x="0" y="951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028700" y="6761680"/>
            <a:ext cx="3870312" cy="2364028"/>
          </a:xfrm>
          <a:custGeom>
            <a:avLst/>
            <a:gdLst/>
            <a:ahLst/>
            <a:cxnLst/>
            <a:rect l="l" t="t" r="r" b="b"/>
            <a:pathLst>
              <a:path w="3870312" h="2364028">
                <a:moveTo>
                  <a:pt x="0" y="0"/>
                </a:moveTo>
                <a:lnTo>
                  <a:pt x="3870312" y="0"/>
                </a:lnTo>
                <a:lnTo>
                  <a:pt x="3870312" y="2364028"/>
                </a:lnTo>
                <a:lnTo>
                  <a:pt x="0" y="23640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4360611" y="6355552"/>
            <a:ext cx="2765773" cy="2770156"/>
          </a:xfrm>
          <a:custGeom>
            <a:avLst/>
            <a:gdLst/>
            <a:ahLst/>
            <a:cxnLst/>
            <a:rect l="l" t="t" r="r" b="b"/>
            <a:pathLst>
              <a:path w="2765773" h="2770156">
                <a:moveTo>
                  <a:pt x="0" y="0"/>
                </a:moveTo>
                <a:lnTo>
                  <a:pt x="2765774" y="0"/>
                </a:lnTo>
                <a:lnTo>
                  <a:pt x="2765774" y="2770156"/>
                </a:lnTo>
                <a:lnTo>
                  <a:pt x="0" y="2770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6184153" y="1678060"/>
            <a:ext cx="2927319" cy="2931921"/>
          </a:xfrm>
          <a:custGeom>
            <a:avLst/>
            <a:gdLst/>
            <a:ahLst/>
            <a:cxnLst/>
            <a:rect l="l" t="t" r="r" b="b"/>
            <a:pathLst>
              <a:path w="2927319" h="2931921">
                <a:moveTo>
                  <a:pt x="0" y="0"/>
                </a:moveTo>
                <a:lnTo>
                  <a:pt x="2927319" y="0"/>
                </a:lnTo>
                <a:lnTo>
                  <a:pt x="2927319" y="2931921"/>
                </a:lnTo>
                <a:lnTo>
                  <a:pt x="0" y="2931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028700" y="955315"/>
            <a:ext cx="8703246" cy="55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Ubuntu Bold"/>
              </a:rPr>
              <a:t>Activities of the Jewish Association Czulent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60217" y="3822693"/>
            <a:ext cx="2962076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Ubuntu Bold"/>
              </a:rPr>
              <a:t>12 400 00 08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04591" y="5286273"/>
            <a:ext cx="15054709" cy="79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5"/>
              </a:lnSpc>
              <a:spcBef>
                <a:spcPct val="0"/>
              </a:spcBef>
            </a:pPr>
            <a:r>
              <a:rPr lang="en-US" sz="2289">
                <a:solidFill>
                  <a:srgbClr val="000000"/>
                </a:solidFill>
                <a:latin typeface="Ubuntu"/>
              </a:rPr>
              <a:t>We have filed criminal notices in </a:t>
            </a:r>
            <a:r>
              <a:rPr lang="en-US" sz="2289">
                <a:solidFill>
                  <a:srgbClr val="000000"/>
                </a:solidFill>
                <a:latin typeface="Ubuntu Bold"/>
              </a:rPr>
              <a:t>8 cases</a:t>
            </a:r>
            <a:r>
              <a:rPr lang="en-US" sz="2289">
                <a:solidFill>
                  <a:srgbClr val="000000"/>
                </a:solidFill>
                <a:latin typeface="Ubuntu"/>
              </a:rPr>
              <a:t> in which we have identified </a:t>
            </a:r>
            <a:r>
              <a:rPr lang="en-US" sz="2289">
                <a:solidFill>
                  <a:srgbClr val="000000"/>
                </a:solidFill>
                <a:latin typeface="Ubuntu Bold"/>
              </a:rPr>
              <a:t>42 perpetrators</a:t>
            </a:r>
            <a:r>
              <a:rPr lang="en-US" sz="2289">
                <a:solidFill>
                  <a:srgbClr val="000000"/>
                </a:solidFill>
                <a:latin typeface="Ubuntu"/>
              </a:rPr>
              <a:t> of offenses motivated by antisemitism. Including </a:t>
            </a:r>
            <a:r>
              <a:rPr lang="en-US" sz="2289">
                <a:solidFill>
                  <a:srgbClr val="000000"/>
                </a:solidFill>
                <a:latin typeface="Ubuntu Bold"/>
              </a:rPr>
              <a:t>at least 3 accounts profiting financially</a:t>
            </a:r>
            <a:r>
              <a:rPr lang="en-US" sz="2289">
                <a:solidFill>
                  <a:srgbClr val="000000"/>
                </a:solidFill>
                <a:latin typeface="Ubuntu"/>
              </a:rPr>
              <a:t> from the publication of content.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46298" y="6515452"/>
            <a:ext cx="8966663" cy="279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5"/>
              </a:lnSpc>
            </a:pPr>
            <a:r>
              <a:rPr lang="en-US" sz="2289">
                <a:solidFill>
                  <a:srgbClr val="000000"/>
                </a:solidFill>
                <a:latin typeface="Ubuntu"/>
              </a:rPr>
              <a:t>ENMA is a coalition of Jewish and non-Jewish civil-society organizations in Europe, with the goal of providing internationally comparable data on antisemitic incidents.</a:t>
            </a:r>
          </a:p>
          <a:p>
            <a:pPr algn="l">
              <a:lnSpc>
                <a:spcPts val="3205"/>
              </a:lnSpc>
              <a:spcBef>
                <a:spcPct val="0"/>
              </a:spcBef>
            </a:pPr>
            <a:r>
              <a:rPr lang="en-US" sz="2289">
                <a:solidFill>
                  <a:srgbClr val="000000"/>
                </a:solidFill>
                <a:latin typeface="Ubuntu"/>
              </a:rPr>
              <a:t>ENMA aims to build a sustainable reporting infrastructure that will serve Jewish communities and affected persons across Europe. Furthermore, ENMA serves as a gateway to data on antisemitism for Jewish communities, decision-makers, academics, and journalists.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9347" y="631208"/>
            <a:ext cx="16869306" cy="9024584"/>
            <a:chOff x="0" y="0"/>
            <a:chExt cx="11935184" cy="6384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5184" cy="6384973"/>
            </a:xfrm>
            <a:custGeom>
              <a:avLst/>
              <a:gdLst/>
              <a:ahLst/>
              <a:cxnLst/>
              <a:rect l="l" t="t" r="r" b="b"/>
              <a:pathLst>
                <a:path w="11935184" h="6384973">
                  <a:moveTo>
                    <a:pt x="0" y="0"/>
                  </a:moveTo>
                  <a:lnTo>
                    <a:pt x="0" y="6384973"/>
                  </a:lnTo>
                  <a:lnTo>
                    <a:pt x="11935184" y="6384973"/>
                  </a:lnTo>
                  <a:lnTo>
                    <a:pt x="11935184" y="0"/>
                  </a:lnTo>
                  <a:lnTo>
                    <a:pt x="0" y="0"/>
                  </a:lnTo>
                  <a:close/>
                  <a:moveTo>
                    <a:pt x="11874224" y="6324013"/>
                  </a:moveTo>
                  <a:lnTo>
                    <a:pt x="59690" y="6324013"/>
                  </a:lnTo>
                  <a:lnTo>
                    <a:pt x="59690" y="59690"/>
                  </a:lnTo>
                  <a:lnTo>
                    <a:pt x="11874224" y="59690"/>
                  </a:lnTo>
                  <a:lnTo>
                    <a:pt x="11874224" y="6324013"/>
                  </a:lnTo>
                  <a:close/>
                </a:path>
              </a:pathLst>
            </a:custGeom>
            <a:solidFill>
              <a:srgbClr val="0A5A9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1190890" y="1896916"/>
            <a:ext cx="2259092" cy="2823077"/>
          </a:xfrm>
          <a:custGeom>
            <a:avLst/>
            <a:gdLst/>
            <a:ahLst/>
            <a:cxnLst/>
            <a:rect l="l" t="t" r="r" b="b"/>
            <a:pathLst>
              <a:path w="2259092" h="2823077">
                <a:moveTo>
                  <a:pt x="0" y="0"/>
                </a:moveTo>
                <a:lnTo>
                  <a:pt x="2259092" y="0"/>
                </a:lnTo>
                <a:lnTo>
                  <a:pt x="2259092" y="2823078"/>
                </a:lnTo>
                <a:lnTo>
                  <a:pt x="0" y="28230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4031007" y="1896916"/>
            <a:ext cx="2156158" cy="3024026"/>
          </a:xfrm>
          <a:custGeom>
            <a:avLst/>
            <a:gdLst/>
            <a:ahLst/>
            <a:cxnLst/>
            <a:rect l="l" t="t" r="r" b="b"/>
            <a:pathLst>
              <a:path w="2156158" h="3024026">
                <a:moveTo>
                  <a:pt x="0" y="0"/>
                </a:moveTo>
                <a:lnTo>
                  <a:pt x="2156158" y="0"/>
                </a:lnTo>
                <a:lnTo>
                  <a:pt x="2156158" y="3024027"/>
                </a:lnTo>
                <a:lnTo>
                  <a:pt x="0" y="30240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6768190" y="1896916"/>
            <a:ext cx="1976998" cy="3024026"/>
          </a:xfrm>
          <a:custGeom>
            <a:avLst/>
            <a:gdLst/>
            <a:ahLst/>
            <a:cxnLst/>
            <a:rect l="l" t="t" r="r" b="b"/>
            <a:pathLst>
              <a:path w="1976998" h="3024026">
                <a:moveTo>
                  <a:pt x="0" y="0"/>
                </a:moveTo>
                <a:lnTo>
                  <a:pt x="1976998" y="0"/>
                </a:lnTo>
                <a:lnTo>
                  <a:pt x="1976998" y="3024027"/>
                </a:lnTo>
                <a:lnTo>
                  <a:pt x="0" y="30240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9326213" y="1896916"/>
            <a:ext cx="2550289" cy="3024026"/>
          </a:xfrm>
          <a:custGeom>
            <a:avLst/>
            <a:gdLst/>
            <a:ahLst/>
            <a:cxnLst/>
            <a:rect l="l" t="t" r="r" b="b"/>
            <a:pathLst>
              <a:path w="2550289" h="3024026">
                <a:moveTo>
                  <a:pt x="0" y="0"/>
                </a:moveTo>
                <a:lnTo>
                  <a:pt x="2550288" y="0"/>
                </a:lnTo>
                <a:lnTo>
                  <a:pt x="2550288" y="3024027"/>
                </a:lnTo>
                <a:lnTo>
                  <a:pt x="0" y="30240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2457526" y="1896916"/>
            <a:ext cx="2160799" cy="3024026"/>
          </a:xfrm>
          <a:custGeom>
            <a:avLst/>
            <a:gdLst/>
            <a:ahLst/>
            <a:cxnLst/>
            <a:rect l="l" t="t" r="r" b="b"/>
            <a:pathLst>
              <a:path w="2160799" h="3024026">
                <a:moveTo>
                  <a:pt x="0" y="0"/>
                </a:moveTo>
                <a:lnTo>
                  <a:pt x="2160800" y="0"/>
                </a:lnTo>
                <a:lnTo>
                  <a:pt x="2160800" y="3024027"/>
                </a:lnTo>
                <a:lnTo>
                  <a:pt x="0" y="30240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5199351" y="1896916"/>
            <a:ext cx="1823110" cy="2823077"/>
          </a:xfrm>
          <a:custGeom>
            <a:avLst/>
            <a:gdLst/>
            <a:ahLst/>
            <a:cxnLst/>
            <a:rect l="l" t="t" r="r" b="b"/>
            <a:pathLst>
              <a:path w="1823110" h="2823077">
                <a:moveTo>
                  <a:pt x="0" y="0"/>
                </a:moveTo>
                <a:lnTo>
                  <a:pt x="1823110" y="0"/>
                </a:lnTo>
                <a:lnTo>
                  <a:pt x="1823110" y="2823078"/>
                </a:lnTo>
                <a:lnTo>
                  <a:pt x="0" y="28230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190890" y="5301943"/>
            <a:ext cx="2259092" cy="3474949"/>
          </a:xfrm>
          <a:custGeom>
            <a:avLst/>
            <a:gdLst/>
            <a:ahLst/>
            <a:cxnLst/>
            <a:rect l="l" t="t" r="r" b="b"/>
            <a:pathLst>
              <a:path w="2259092" h="3474949">
                <a:moveTo>
                  <a:pt x="0" y="0"/>
                </a:moveTo>
                <a:lnTo>
                  <a:pt x="2259092" y="0"/>
                </a:lnTo>
                <a:lnTo>
                  <a:pt x="2259092" y="3474949"/>
                </a:lnTo>
                <a:lnTo>
                  <a:pt x="0" y="34749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3932207" y="5301943"/>
            <a:ext cx="2353758" cy="3474949"/>
          </a:xfrm>
          <a:custGeom>
            <a:avLst/>
            <a:gdLst/>
            <a:ahLst/>
            <a:cxnLst/>
            <a:rect l="l" t="t" r="r" b="b"/>
            <a:pathLst>
              <a:path w="2353758" h="3474949">
                <a:moveTo>
                  <a:pt x="0" y="0"/>
                </a:moveTo>
                <a:lnTo>
                  <a:pt x="2353758" y="0"/>
                </a:lnTo>
                <a:lnTo>
                  <a:pt x="2353758" y="3474949"/>
                </a:lnTo>
                <a:lnTo>
                  <a:pt x="0" y="3474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6771740" y="5301943"/>
            <a:ext cx="2469366" cy="3474949"/>
          </a:xfrm>
          <a:custGeom>
            <a:avLst/>
            <a:gdLst/>
            <a:ahLst/>
            <a:cxnLst/>
            <a:rect l="l" t="t" r="r" b="b"/>
            <a:pathLst>
              <a:path w="2469366" h="3474949">
                <a:moveTo>
                  <a:pt x="0" y="0"/>
                </a:moveTo>
                <a:lnTo>
                  <a:pt x="2469366" y="0"/>
                </a:lnTo>
                <a:lnTo>
                  <a:pt x="2469366" y="3474949"/>
                </a:lnTo>
                <a:lnTo>
                  <a:pt x="0" y="34749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1028700" y="955315"/>
            <a:ext cx="9276320" cy="55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Ubuntu Bold"/>
              </a:rPr>
              <a:t>Publications of the Jewish Association Czulent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Macintosh PowerPoint</Application>
  <PresentationFormat>Niestandardowy</PresentationFormat>
  <Paragraphs>45</Paragraphs>
  <Slides>11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Calibri</vt:lpstr>
      <vt:lpstr>Ubuntu Bold</vt:lpstr>
      <vt:lpstr>Lato Bold</vt:lpstr>
      <vt:lpstr>Ubuntu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ICJW presentation 2024</dc:title>
  <cp:lastModifiedBy>Anna Zielińska</cp:lastModifiedBy>
  <cp:revision>2</cp:revision>
  <dcterms:created xsi:type="dcterms:W3CDTF">2006-08-16T00:00:00Z</dcterms:created>
  <dcterms:modified xsi:type="dcterms:W3CDTF">2024-05-18T09:11:18Z</dcterms:modified>
  <dc:identifier>DAGFSGEuuXA</dc:identifier>
</cp:coreProperties>
</file>